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4" d="100"/>
          <a:sy n="44" d="100"/>
        </p:scale>
        <p:origin x="-13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F984-315A-C648-BDCD-4AE485726F86}" type="datetimeFigureOut">
              <a:rPr lang="en-US" smtClean="0"/>
              <a:t>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2FD8D-AE76-2846-AF09-776095AE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19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F984-315A-C648-BDCD-4AE485726F86}" type="datetimeFigureOut">
              <a:rPr lang="en-US" smtClean="0"/>
              <a:t>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2FD8D-AE76-2846-AF09-776095AE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65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F984-315A-C648-BDCD-4AE485726F86}" type="datetimeFigureOut">
              <a:rPr lang="en-US" smtClean="0"/>
              <a:t>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2FD8D-AE76-2846-AF09-776095AE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02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F984-315A-C648-BDCD-4AE485726F86}" type="datetimeFigureOut">
              <a:rPr lang="en-US" smtClean="0"/>
              <a:t>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2FD8D-AE76-2846-AF09-776095AE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65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F984-315A-C648-BDCD-4AE485726F86}" type="datetimeFigureOut">
              <a:rPr lang="en-US" smtClean="0"/>
              <a:t>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2FD8D-AE76-2846-AF09-776095AE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05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F984-315A-C648-BDCD-4AE485726F86}" type="datetimeFigureOut">
              <a:rPr lang="en-US" smtClean="0"/>
              <a:t>2/4/15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2FD8D-AE76-2846-AF09-776095AE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6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F984-315A-C648-BDCD-4AE485726F86}" type="datetimeFigureOut">
              <a:rPr lang="en-US" smtClean="0"/>
              <a:t>2/4/15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2FD8D-AE76-2846-AF09-776095AE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689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F984-315A-C648-BDCD-4AE485726F86}" type="datetimeFigureOut">
              <a:rPr lang="en-US" smtClean="0"/>
              <a:t>2/4/15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2FD8D-AE76-2846-AF09-776095AE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498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F984-315A-C648-BDCD-4AE485726F86}" type="datetimeFigureOut">
              <a:rPr lang="en-US" smtClean="0"/>
              <a:t>2/4/15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2FD8D-AE76-2846-AF09-776095AE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56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F984-315A-C648-BDCD-4AE485726F86}" type="datetimeFigureOut">
              <a:rPr lang="en-US" smtClean="0"/>
              <a:t>2/4/15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2FD8D-AE76-2846-AF09-776095AE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71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0F984-315A-C648-BDCD-4AE485726F86}" type="datetimeFigureOut">
              <a:rPr lang="en-US" smtClean="0"/>
              <a:t>2/4/15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2FD8D-AE76-2846-AF09-776095AE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0F984-315A-C648-BDCD-4AE485726F86}" type="datetimeFigureOut">
              <a:rPr lang="en-US" smtClean="0"/>
              <a:t>2/4/15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2FD8D-AE76-2846-AF09-776095AE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Write down </a:t>
            </a:r>
            <a:r>
              <a:rPr lang="en-US" dirty="0" smtClean="0"/>
              <a:t>your homework</a:t>
            </a:r>
          </a:p>
          <a:p>
            <a:r>
              <a:rPr lang="en-US" b="1" dirty="0" smtClean="0"/>
              <a:t>Take out</a:t>
            </a:r>
          </a:p>
          <a:p>
            <a:pPr lvl="1"/>
            <a:r>
              <a:rPr lang="en-US" i="1" dirty="0" smtClean="0"/>
              <a:t>The Witch of Blackbird Pond</a:t>
            </a:r>
          </a:p>
          <a:p>
            <a:pPr lvl="1"/>
            <a:r>
              <a:rPr lang="en-US" dirty="0" smtClean="0"/>
              <a:t>Either your </a:t>
            </a:r>
            <a:r>
              <a:rPr lang="en-US" b="1" dirty="0" smtClean="0"/>
              <a:t>reflection journal </a:t>
            </a:r>
            <a:r>
              <a:rPr lang="en-US" dirty="0" smtClean="0"/>
              <a:t>or a </a:t>
            </a:r>
            <a:r>
              <a:rPr lang="en-US" b="1" dirty="0" smtClean="0"/>
              <a:t>piece of paper </a:t>
            </a:r>
            <a:r>
              <a:rPr lang="en-US" dirty="0" smtClean="0"/>
              <a:t>for a Do Now and notes today</a:t>
            </a:r>
          </a:p>
          <a:p>
            <a:r>
              <a:rPr lang="en-US" b="1" dirty="0" smtClean="0"/>
              <a:t>Answer:</a:t>
            </a:r>
          </a:p>
          <a:p>
            <a:pPr lvl="1"/>
            <a:r>
              <a:rPr lang="en-US" dirty="0" smtClean="0"/>
              <a:t>What is the difference between </a:t>
            </a:r>
            <a:r>
              <a:rPr lang="en-US" b="1" dirty="0" smtClean="0"/>
              <a:t>explicit theme </a:t>
            </a:r>
            <a:r>
              <a:rPr lang="en-US" dirty="0" smtClean="0"/>
              <a:t>and </a:t>
            </a:r>
            <a:r>
              <a:rPr lang="en-US" b="1" dirty="0" smtClean="0"/>
              <a:t>implicit theme?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How do we find </a:t>
            </a:r>
            <a:r>
              <a:rPr lang="en-US" b="1" dirty="0" smtClean="0"/>
              <a:t>implicit theme?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446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Point of view</a:t>
            </a:r>
            <a:r>
              <a:rPr lang="en-US" dirty="0" smtClean="0"/>
              <a:t> influences how we analyze </a:t>
            </a:r>
            <a:r>
              <a:rPr lang="en-US" b="1" dirty="0" smtClean="0"/>
              <a:t>character change</a:t>
            </a:r>
            <a:r>
              <a:rPr lang="en-US" dirty="0" smtClean="0"/>
              <a:t>.</a:t>
            </a:r>
          </a:p>
          <a:p>
            <a:r>
              <a:rPr lang="en-US" dirty="0" smtClean="0"/>
              <a:t>Because it influences character change, point of view influences </a:t>
            </a:r>
            <a:r>
              <a:rPr lang="en-US" b="1" dirty="0" smtClean="0"/>
              <a:t>theme.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032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Reviewing 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Explicit Theme:</a:t>
            </a:r>
            <a:r>
              <a:rPr lang="en-US" dirty="0" smtClean="0"/>
              <a:t>  When the theme is directly stated in the novel (either through narration or dialogue)</a:t>
            </a:r>
          </a:p>
          <a:p>
            <a:r>
              <a:rPr lang="en-US" b="1" dirty="0" smtClean="0"/>
              <a:t>Implicit Theme:</a:t>
            </a:r>
            <a:r>
              <a:rPr lang="en-US" dirty="0" smtClean="0"/>
              <a:t>  A theme that is </a:t>
            </a:r>
            <a:r>
              <a:rPr lang="en-US" b="1" dirty="0" smtClean="0"/>
              <a:t>not </a:t>
            </a:r>
            <a:r>
              <a:rPr lang="en-US" dirty="0" smtClean="0"/>
              <a:t>directly stated in the text.  We must infer it using:</a:t>
            </a:r>
          </a:p>
          <a:p>
            <a:pPr lvl="1"/>
            <a:r>
              <a:rPr lang="en-US" dirty="0" smtClean="0"/>
              <a:t>Character Change</a:t>
            </a:r>
          </a:p>
          <a:p>
            <a:pPr lvl="1"/>
            <a:r>
              <a:rPr lang="en-US" dirty="0" smtClean="0"/>
              <a:t>Figurative Language (ex: symbolism)</a:t>
            </a:r>
          </a:p>
          <a:p>
            <a:pPr lvl="1"/>
            <a:r>
              <a:rPr lang="en-US" dirty="0" smtClean="0"/>
              <a:t>Point of View</a:t>
            </a:r>
          </a:p>
          <a:p>
            <a:pPr lvl="1"/>
            <a:r>
              <a:rPr lang="en-US" dirty="0" smtClean="0"/>
              <a:t>Other elements of fiction</a:t>
            </a:r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79140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Flat Characters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Two-dimensional</a:t>
            </a:r>
          </a:p>
          <a:p>
            <a:pPr lvl="1"/>
            <a:r>
              <a:rPr lang="en-US" dirty="0" smtClean="0"/>
              <a:t>Uncomplicated</a:t>
            </a:r>
          </a:p>
          <a:p>
            <a:pPr lvl="1"/>
            <a:r>
              <a:rPr lang="en-US" dirty="0" smtClean="0"/>
              <a:t>Do not change over the course of the novel</a:t>
            </a:r>
          </a:p>
          <a:p>
            <a:r>
              <a:rPr lang="en-US" b="1" dirty="0" smtClean="0"/>
              <a:t>Round Characters</a:t>
            </a:r>
          </a:p>
          <a:p>
            <a:pPr lvl="1"/>
            <a:r>
              <a:rPr lang="en-US" dirty="0" smtClean="0"/>
              <a:t>Complex</a:t>
            </a:r>
          </a:p>
          <a:p>
            <a:pPr lvl="1"/>
            <a:r>
              <a:rPr lang="en-US" dirty="0" smtClean="0"/>
              <a:t>Undergo development and change</a:t>
            </a:r>
          </a:p>
          <a:p>
            <a:pPr lvl="1"/>
            <a:r>
              <a:rPr lang="en-US" dirty="0" smtClean="0"/>
              <a:t>Show us theme</a:t>
            </a:r>
          </a:p>
          <a:p>
            <a:r>
              <a:rPr lang="en-US" dirty="0" smtClean="0"/>
              <a:t>Examples in </a:t>
            </a:r>
            <a:r>
              <a:rPr lang="en-US" i="1" dirty="0" smtClean="0"/>
              <a:t>The Witch of Blackbird Pond?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3668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P.O.V. Play 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hear about change through narration</a:t>
            </a:r>
          </a:p>
          <a:p>
            <a:r>
              <a:rPr lang="en-US" dirty="0" smtClean="0"/>
              <a:t>We hear about change through Kit’s thoughts</a:t>
            </a:r>
          </a:p>
          <a:p>
            <a:r>
              <a:rPr lang="en-US" dirty="0" smtClean="0"/>
              <a:t>Does change mean actual change OR change through Kit’s perspective?</a:t>
            </a:r>
          </a:p>
          <a:p>
            <a:pPr lvl="1"/>
            <a:r>
              <a:rPr lang="en-US" dirty="0" smtClean="0"/>
              <a:t>Who is changing in this case?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263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204</Words>
  <Application>Microsoft Macintosh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Do Now</vt:lpstr>
      <vt:lpstr>Objective</vt:lpstr>
      <vt:lpstr>Reviewing Theme</vt:lpstr>
      <vt:lpstr>Types of Characters</vt:lpstr>
      <vt:lpstr>How does P.O.V. Play In?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Sasha Davis</dc:creator>
  <cp:lastModifiedBy>Sasha Davis</cp:lastModifiedBy>
  <cp:revision>4</cp:revision>
  <dcterms:created xsi:type="dcterms:W3CDTF">2015-02-04T12:51:54Z</dcterms:created>
  <dcterms:modified xsi:type="dcterms:W3CDTF">2015-02-04T20:51:45Z</dcterms:modified>
</cp:coreProperties>
</file>